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57" r:id="rId4"/>
    <p:sldId id="289" r:id="rId5"/>
    <p:sldId id="290" r:id="rId6"/>
    <p:sldId id="265" r:id="rId7"/>
    <p:sldId id="287" r:id="rId8"/>
    <p:sldId id="288" r:id="rId9"/>
    <p:sldId id="260" r:id="rId10"/>
    <p:sldId id="261" r:id="rId11"/>
    <p:sldId id="262" r:id="rId12"/>
    <p:sldId id="266" r:id="rId13"/>
    <p:sldId id="264" r:id="rId14"/>
    <p:sldId id="292" r:id="rId15"/>
    <p:sldId id="267" r:id="rId16"/>
    <p:sldId id="268" r:id="rId17"/>
    <p:sldId id="269" r:id="rId18"/>
    <p:sldId id="275" r:id="rId19"/>
    <p:sldId id="274" r:id="rId20"/>
    <p:sldId id="270" r:id="rId21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208DD1"/>
    <a:srgbClr val="FC522F"/>
    <a:srgbClr val="1F4E79"/>
    <a:srgbClr val="D4E3FE"/>
    <a:srgbClr val="B9E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>
        <p:scale>
          <a:sx n="150" d="100"/>
          <a:sy n="150" d="100"/>
        </p:scale>
        <p:origin x="1830" y="-21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0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4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0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26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47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0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03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39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33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94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6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A74D-CDCF-4889-BA27-2B325DECDC25}" type="datetimeFigureOut">
              <a:rPr lang="ko-KR" altLang="en-US" smtClean="0"/>
              <a:t>2025-12-09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7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lib.sookmyung.ac.kr/bbs/content/1_27285" TargetMode="External"/><Relationship Id="rId4" Type="http://schemas.openxmlformats.org/officeDocument/2006/relationships/hyperlink" Target="https://lib.sookmyung.ac.kr/account/inquiryPwInf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6" t="33856" r="45365" b="48938"/>
          <a:stretch/>
        </p:blipFill>
        <p:spPr>
          <a:xfrm rot="348907">
            <a:off x="5415277" y="1971281"/>
            <a:ext cx="709563" cy="81277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82731" y="629146"/>
            <a:ext cx="5292538" cy="7227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본교 학위논문 제출자 매뉴얼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861" y="563895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학위논문 제출 절차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08062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3861" y="6338686"/>
            <a:ext cx="1355009" cy="2384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온라인</a:t>
            </a: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en-US" altLang="ko-KR" sz="1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dcollection</a:t>
            </a: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제출</a:t>
            </a:r>
          </a:p>
        </p:txBody>
      </p:sp>
      <p:sp>
        <p:nvSpPr>
          <p:cNvPr id="17" name="오른쪽 화살표 16"/>
          <p:cNvSpPr/>
          <p:nvPr/>
        </p:nvSpPr>
        <p:spPr>
          <a:xfrm>
            <a:off x="1548870" y="7429356"/>
            <a:ext cx="236216" cy="216568"/>
          </a:xfrm>
          <a:prstGeom prst="rightArrow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3201136" y="7429356"/>
            <a:ext cx="236216" cy="216568"/>
          </a:xfrm>
          <a:prstGeom prst="rightArrow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326337" y="1463472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updated 2025.12</a:t>
            </a:r>
            <a:endParaRPr lang="ko-KR" alt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76061" y="2053764"/>
            <a:ext cx="4953358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학위논문 심사를 통과하신 모든 분들 축하합니다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07362" y="2870894"/>
            <a:ext cx="6299106" cy="2206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▶ 매뉴얼 안내사항에 따라 ① 온라인 제출과 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서류 제출을 </a:t>
            </a:r>
            <a:r>
              <a:rPr lang="ko-KR" altLang="en-US" sz="1400" u="sng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반드시 제출 기간 내에 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완료해주시기 바랍니다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altLang="ko-KR" sz="500" dirty="0">
              <a:solidFill>
                <a:schemeClr val="accent5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▶ 학위논문을 기한 내에 제출하지 않은 경우에는 학위논문 합격 판정이 무효 됩니다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22" name="오른쪽 화살표 18">
            <a:extLst>
              <a:ext uri="{FF2B5EF4-FFF2-40B4-BE49-F238E27FC236}">
                <a16:creationId xmlns:a16="http://schemas.microsoft.com/office/drawing/2014/main" id="{997F66E9-2119-4310-9062-B3F41AB154AE}"/>
              </a:ext>
            </a:extLst>
          </p:cNvPr>
          <p:cNvSpPr/>
          <p:nvPr/>
        </p:nvSpPr>
        <p:spPr>
          <a:xfrm>
            <a:off x="4848233" y="7429356"/>
            <a:ext cx="236216" cy="216568"/>
          </a:xfrm>
          <a:prstGeom prst="rightArrow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12">
            <a:extLst>
              <a:ext uri="{FF2B5EF4-FFF2-40B4-BE49-F238E27FC236}">
                <a16:creationId xmlns:a16="http://schemas.microsoft.com/office/drawing/2014/main" id="{783AFE49-DBFD-4BFD-84EB-85F8892DD28A}"/>
              </a:ext>
            </a:extLst>
          </p:cNvPr>
          <p:cNvSpPr/>
          <p:nvPr/>
        </p:nvSpPr>
        <p:spPr>
          <a:xfrm>
            <a:off x="1844855" y="6345536"/>
            <a:ext cx="1355009" cy="2384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도서관 관리자 승인</a:t>
            </a:r>
          </a:p>
        </p:txBody>
      </p:sp>
      <p:sp>
        <p:nvSpPr>
          <p:cNvPr id="25" name="모서리가 둥근 직사각형 12">
            <a:extLst>
              <a:ext uri="{FF2B5EF4-FFF2-40B4-BE49-F238E27FC236}">
                <a16:creationId xmlns:a16="http://schemas.microsoft.com/office/drawing/2014/main" id="{0E6721F0-88C1-496A-BFCB-BAB22AA52D20}"/>
              </a:ext>
            </a:extLst>
          </p:cNvPr>
          <p:cNvSpPr/>
          <p:nvPr/>
        </p:nvSpPr>
        <p:spPr>
          <a:xfrm>
            <a:off x="3480528" y="6338686"/>
            <a:ext cx="1355009" cy="2384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제출확인서 출력</a:t>
            </a:r>
          </a:p>
        </p:txBody>
      </p:sp>
      <p:sp>
        <p:nvSpPr>
          <p:cNvPr id="26" name="모서리가 둥근 직사각형 12">
            <a:extLst>
              <a:ext uri="{FF2B5EF4-FFF2-40B4-BE49-F238E27FC236}">
                <a16:creationId xmlns:a16="http://schemas.microsoft.com/office/drawing/2014/main" id="{D862B822-FCCD-4E40-9B8A-1F18E131CE60}"/>
              </a:ext>
            </a:extLst>
          </p:cNvPr>
          <p:cNvSpPr/>
          <p:nvPr/>
        </p:nvSpPr>
        <p:spPr>
          <a:xfrm>
            <a:off x="5135429" y="6338685"/>
            <a:ext cx="1355009" cy="2384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 대학원 </a:t>
            </a:r>
            <a:r>
              <a:rPr lang="ko-KR" altLang="en-US" sz="11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교학팀에</a:t>
            </a:r>
            <a:endParaRPr lang="en-US" altLang="ko-KR" sz="11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제출확인서</a:t>
            </a:r>
            <a:r>
              <a:rPr lang="en-US" altLang="ko-KR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인준서 원본 제출</a:t>
            </a:r>
            <a:endParaRPr lang="en-US" altLang="ko-KR" sz="11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30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234ECADA-183C-4DA5-8DD8-13AB3202C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4220" b="76489"/>
          <a:stretch/>
        </p:blipFill>
        <p:spPr>
          <a:xfrm>
            <a:off x="658314" y="3296151"/>
            <a:ext cx="5894389" cy="1086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075" y="649143"/>
            <a:ext cx="451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3075" y="4673495"/>
            <a:ext cx="5911850" cy="478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3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① 제목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★★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국문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영문 제목은 반드시 메타정보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디지털 파일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대학원에 제출한 제목이 일치해야 함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대소문자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영한문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띄어쓰기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문장부호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쉼표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마침표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하이픈 등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 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포함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다를 경우 각 대학원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‘제목 변경신청서’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제출하여 허가 받은 후 온라인 제출 가능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r>
              <a:rPr lang="en-US" altLang="ko-KR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부제목이 있을 경우 </a:t>
            </a:r>
            <a:r>
              <a:rPr lang="en-US" altLang="ko-KR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[:] </a:t>
            </a:r>
            <a:r>
              <a:rPr lang="ko-KR" altLang="en-US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구분하여 메타 입력 </a:t>
            </a:r>
            <a:endParaRPr lang="en-US" altLang="ko-KR" sz="1200" u="sng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② 제목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언어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3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국문 논문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영문 제목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외국어 논문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국문 제목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30000"/>
              </a:lnSpc>
              <a:buFontTx/>
              <a:buChar char="-"/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기존에 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언어 제목을 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표털에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입력한</a:t>
            </a:r>
            <a:r>
              <a:rPr lang="ko-KR" altLang="en-US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경우에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 입력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③ 주제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키워드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논문에 키워드를 명시한 경우 해당 키워드를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쉼표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구분하여 입력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논문에 키워드를 명시하지 않은 경우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검색에 도움이 되는 키워드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쉼표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구분하여 입력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293917" y="3574512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293918" y="3883737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295862" y="4226334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312098" y="1740799"/>
            <a:ext cx="192402" cy="192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4106905" y="903059"/>
            <a:ext cx="1615446" cy="2031490"/>
            <a:chOff x="3972737" y="935448"/>
            <a:chExt cx="2464719" cy="309948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/>
            <a:srcRect r="4356"/>
            <a:stretch/>
          </p:blipFill>
          <p:spPr>
            <a:xfrm>
              <a:off x="3972737" y="935448"/>
              <a:ext cx="2464719" cy="30994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9" name="직사각형 18"/>
            <p:cNvSpPr/>
            <p:nvPr/>
          </p:nvSpPr>
          <p:spPr>
            <a:xfrm>
              <a:off x="4620378" y="1923085"/>
              <a:ext cx="1289050" cy="2794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직선 연결선 21"/>
          <p:cNvCxnSpPr>
            <a:stCxn id="17" idx="6"/>
            <a:endCxn id="19" idx="1"/>
          </p:cNvCxnSpPr>
          <p:nvPr/>
        </p:nvCxnSpPr>
        <p:spPr>
          <a:xfrm flipV="1">
            <a:off x="3504501" y="1641948"/>
            <a:ext cx="1026886" cy="195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3312098" y="2048352"/>
            <a:ext cx="192402" cy="192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24844" y="903059"/>
            <a:ext cx="1591789" cy="2031490"/>
            <a:chOff x="507081" y="935448"/>
            <a:chExt cx="2428624" cy="309948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081" y="935448"/>
              <a:ext cx="2428624" cy="30994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직사각형 12"/>
            <p:cNvSpPr/>
            <p:nvPr/>
          </p:nvSpPr>
          <p:spPr>
            <a:xfrm>
              <a:off x="1073150" y="1739900"/>
              <a:ext cx="1289050" cy="2794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201130" y="2137527"/>
              <a:ext cx="1033090" cy="223921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/>
          <p:cNvCxnSpPr>
            <a:stCxn id="26" idx="3"/>
            <a:endCxn id="25" idx="2"/>
          </p:cNvCxnSpPr>
          <p:nvPr/>
        </p:nvCxnSpPr>
        <p:spPr>
          <a:xfrm>
            <a:off x="2056859" y="1764317"/>
            <a:ext cx="1255239" cy="38023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3" idx="3"/>
            <a:endCxn id="17" idx="2"/>
          </p:cNvCxnSpPr>
          <p:nvPr/>
        </p:nvCxnSpPr>
        <p:spPr>
          <a:xfrm>
            <a:off x="2140741" y="1521883"/>
            <a:ext cx="1171357" cy="315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10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6C2ED2-11BB-474A-AB55-47452BF49F96}"/>
              </a:ext>
            </a:extLst>
          </p:cNvPr>
          <p:cNvGrpSpPr/>
          <p:nvPr/>
        </p:nvGrpSpPr>
        <p:grpSpPr>
          <a:xfrm>
            <a:off x="239628" y="5166861"/>
            <a:ext cx="6378744" cy="536776"/>
            <a:chOff x="130340" y="3554896"/>
            <a:chExt cx="6378744" cy="53677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AB8E8A-DE69-4805-B5C9-E6E7F8D69D4E}"/>
                </a:ext>
              </a:extLst>
            </p:cNvPr>
            <p:cNvSpPr txBox="1"/>
            <p:nvPr/>
          </p:nvSpPr>
          <p:spPr>
            <a:xfrm>
              <a:off x="130340" y="3555238"/>
              <a:ext cx="1734860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대학원 제출 제목 </a:t>
              </a:r>
              <a:r>
                <a:rPr lang="en-US" altLang="ko-KR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(</a:t>
              </a:r>
              <a:r>
                <a:rPr lang="ko-KR" altLang="en-US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포털 입력제목</a:t>
              </a:r>
              <a:r>
                <a:rPr lang="en-US" altLang="ko-KR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)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290FB8-0EE8-4D4A-A749-DEFDFC6BDA8F}"/>
                </a:ext>
              </a:extLst>
            </p:cNvPr>
            <p:cNvSpPr txBox="1"/>
            <p:nvPr/>
          </p:nvSpPr>
          <p:spPr>
            <a:xfrm>
              <a:off x="4774223" y="3568452"/>
              <a:ext cx="1734861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kern="0" dirty="0" err="1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dCollection</a:t>
              </a:r>
              <a:r>
                <a:rPr lang="en-US" altLang="ko-KR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ko-KR" altLang="en-US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메타정보에 입력 제목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20AAC1-62FE-42B2-B0B6-1CBAD95E3B8A}"/>
                </a:ext>
              </a:extLst>
            </p:cNvPr>
            <p:cNvSpPr txBox="1"/>
            <p:nvPr/>
          </p:nvSpPr>
          <p:spPr>
            <a:xfrm>
              <a:off x="2551060" y="3554896"/>
              <a:ext cx="1537303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논문 디지털 파일 내에 작성된 제목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같음 기호 34">
              <a:extLst>
                <a:ext uri="{FF2B5EF4-FFF2-40B4-BE49-F238E27FC236}">
                  <a16:creationId xmlns:a16="http://schemas.microsoft.com/office/drawing/2014/main" id="{1E2E29BC-B700-4795-9500-6938E5D63AED}"/>
                </a:ext>
              </a:extLst>
            </p:cNvPr>
            <p:cNvSpPr/>
            <p:nvPr/>
          </p:nvSpPr>
          <p:spPr>
            <a:xfrm>
              <a:off x="2025650" y="3710017"/>
              <a:ext cx="336550" cy="233333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같음 기호 35">
              <a:extLst>
                <a:ext uri="{FF2B5EF4-FFF2-40B4-BE49-F238E27FC236}">
                  <a16:creationId xmlns:a16="http://schemas.microsoft.com/office/drawing/2014/main" id="{DAFB8736-BBD9-49C7-944A-00AB7A3F593A}"/>
                </a:ext>
              </a:extLst>
            </p:cNvPr>
            <p:cNvSpPr/>
            <p:nvPr/>
          </p:nvSpPr>
          <p:spPr>
            <a:xfrm>
              <a:off x="4211084" y="3710017"/>
              <a:ext cx="336550" cy="233333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76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1FD1BF0-3147-4ED5-914D-4BD0D59D2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69"/>
          <a:stretch/>
        </p:blipFill>
        <p:spPr>
          <a:xfrm>
            <a:off x="777380" y="191119"/>
            <a:ext cx="5272988" cy="290266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94475" y="3048598"/>
            <a:ext cx="6093996" cy="678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④ 초록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통상 논문 앞부분에 국문 초록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뒷부분에 영문 초록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(Abstract)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입력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본문에서 복사하여 입력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초록이 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 이상일 경우 모두 입력하고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항목 언어로 기술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11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⑤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</a:t>
            </a:r>
            <a:r>
              <a:rPr lang="ko-KR" altLang="en-US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</a:t>
            </a:r>
            <a:r>
              <a:rPr lang="en-US" altLang="ko-KR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아라비아 숫자 쪽번호 부분</a:t>
            </a:r>
            <a:r>
              <a:rPr lang="en-US" altLang="ko-KR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 </a:t>
            </a:r>
            <a:r>
              <a:rPr lang="ko-KR" altLang="en-US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</a:t>
            </a:r>
            <a:r>
              <a:rPr lang="ko-KR" altLang="en-US" sz="11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복사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후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각 제목과 페이지 번호 사이의 공백을 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수정 후 입력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(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번호 매김을 변경하는 것이 아니라 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 </a:t>
            </a:r>
            <a:r>
              <a:rPr lang="ko-KR" altLang="en-US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 기호 및 띄어쓰기</a:t>
            </a:r>
            <a:r>
              <a:rPr lang="en-US" altLang="ko-KR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 추가하여 수정합니다</a:t>
            </a:r>
            <a:r>
              <a:rPr lang="en-US" altLang="ko-KR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1.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1.1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본론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 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⑥ 지도교수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지도교수 명만 띄어쓰기 없이 입력 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ex)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홍길동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(o),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홍길동 교수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(x)</a:t>
            </a:r>
          </a:p>
          <a:p>
            <a:pPr algn="just" fontAlgn="base">
              <a:lnSpc>
                <a:spcPct val="160000"/>
              </a:lnSpc>
            </a:pPr>
            <a:endParaRPr lang="ko-KR" altLang="en-US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⑦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세부전공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en-US" altLang="ko-KR" sz="11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dCollcetion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FAQ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올라온 학과학위명 파일을 참고하여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풀네임으로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작성 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ex) OOO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전공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겉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속표지에도 정확한 세부전공명이 들어가야 합니다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⑧원문페이지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로마숫자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목차부터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아라비아숫자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서론부터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매겨진 마지막 페이지 수를 각각 입력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v, 30</a:t>
            </a:r>
          </a:p>
          <a:p>
            <a:pPr algn="just" fontAlgn="base" latinLnBrk="1">
              <a:lnSpc>
                <a:spcPct val="130000"/>
              </a:lnSpc>
            </a:pP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⑨ 본문언어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 언어를 선택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영어로 작성한 경우 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영어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선택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317962" y="2121966"/>
            <a:ext cx="170545" cy="170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타원 8"/>
          <p:cNvSpPr/>
          <p:nvPr/>
        </p:nvSpPr>
        <p:spPr>
          <a:xfrm>
            <a:off x="1310982" y="2345592"/>
            <a:ext cx="170545" cy="170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11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74036B9-6AD4-4699-BBE4-5DDC1285D6FC}"/>
              </a:ext>
            </a:extLst>
          </p:cNvPr>
          <p:cNvSpPr/>
          <p:nvPr/>
        </p:nvSpPr>
        <p:spPr>
          <a:xfrm>
            <a:off x="1317962" y="863850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B5661A73-DE11-4311-ACBD-433E785E8543}"/>
              </a:ext>
            </a:extLst>
          </p:cNvPr>
          <p:cNvSpPr/>
          <p:nvPr/>
        </p:nvSpPr>
        <p:spPr>
          <a:xfrm>
            <a:off x="1317962" y="1792788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E7E9EE0-BEFF-45C0-B8C4-CEF3716D1ADC}"/>
              </a:ext>
            </a:extLst>
          </p:cNvPr>
          <p:cNvSpPr/>
          <p:nvPr/>
        </p:nvSpPr>
        <p:spPr>
          <a:xfrm>
            <a:off x="1317962" y="2544674"/>
            <a:ext cx="170545" cy="170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77449A3-691D-41CF-BFBF-07957430AF67}"/>
              </a:ext>
            </a:extLst>
          </p:cNvPr>
          <p:cNvSpPr/>
          <p:nvPr/>
        </p:nvSpPr>
        <p:spPr>
          <a:xfrm>
            <a:off x="1317962" y="2768300"/>
            <a:ext cx="170545" cy="170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38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378963" y="7689850"/>
            <a:ext cx="6199776" cy="18059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하위 제목은 상위 제목에서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칸 들여쓰기</a:t>
            </a:r>
            <a:r>
              <a:rPr lang="en-US" altLang="ko-KR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en-US" altLang="ko-KR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쪽 번호를 적을 때는</a:t>
            </a:r>
            <a:r>
              <a:rPr lang="en-US" altLang="ko-KR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두 번 띄어쓰기 </a:t>
            </a:r>
            <a:r>
              <a:rPr lang="ko-KR" altLang="en-US" sz="1200" kern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해주세요</a:t>
            </a:r>
            <a:r>
              <a:rPr lang="en-US" altLang="ko-KR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책갈피에 입력 시 </a:t>
            </a:r>
            <a:r>
              <a:rPr lang="ko-KR" altLang="en-US" sz="1200" b="1" kern="0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번호매김은</a:t>
            </a:r>
            <a:r>
              <a:rPr lang="ko-KR" altLang="en-US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논문 파일 및 메타정보의 목차와 동일하게 작성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1)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</a:t>
            </a: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1-1)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a’</a:t>
            </a: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69" y="7265331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책갈피 입력 방법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" y="7313802"/>
            <a:ext cx="500403" cy="613702"/>
          </a:xfrm>
          <a:prstGeom prst="rect">
            <a:avLst/>
          </a:prstGeom>
        </p:spPr>
      </p:pic>
      <p:pic>
        <p:nvPicPr>
          <p:cNvPr id="10241" name="_x6132022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01" y="823900"/>
            <a:ext cx="5579099" cy="23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10553" y="3116178"/>
            <a:ext cx="6199776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시작페이지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설정</a:t>
            </a:r>
            <a:endParaRPr lang="en-US" altLang="ko-KR" sz="1200" b="1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원문의 쪽번호가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‘아라비아 숫자 </a:t>
            </a:r>
            <a:r>
              <a:rPr lang="en-US" altLang="ko-KR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1’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시작하는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페이지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대부분 서론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~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결론 부분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표지를 포함한 논문 디지털파일 전체에서 몇 번째 장인지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확인 후 적어주시면 됩니다</a:t>
            </a:r>
            <a:r>
              <a:rPr lang="en-US" altLang="ko-KR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이는 올바른 </a:t>
            </a:r>
            <a:r>
              <a:rPr lang="en-US" altLang="ko-KR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PDF 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 생성을 위한 과정이니</a:t>
            </a:r>
            <a:r>
              <a:rPr lang="en-US" altLang="ko-KR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반드시 양식에 맞춰서 작성해주시기 바랍니다</a:t>
            </a:r>
            <a:r>
              <a:rPr lang="en-US" altLang="ko-KR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디지털파일에서 표지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초록 등의 부분이 총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11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장이고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“1.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서론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= 1”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</a:t>
            </a:r>
            <a:r>
              <a:rPr lang="en-US" altLang="ko-KR" sz="1200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12</a:t>
            </a:r>
            <a:r>
              <a:rPr lang="ko-KR" altLang="en-US" sz="1200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번째 장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 때 시작 페이지 설정에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12 </a:t>
            </a:r>
            <a:r>
              <a:rPr lang="ko-KR" altLang="en-US" sz="1200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입력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② 책갈피 입력</a:t>
            </a:r>
            <a:endParaRPr lang="en-US" altLang="ko-KR" sz="1200" b="1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책갈피는 논문의 원문파일의 목차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메타정보의 목차를 복사하여 입력할 수 있습니다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 입력방법을 읽어 보신 후 작성해 주시기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③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자동정렬</a:t>
            </a:r>
            <a:endParaRPr lang="en-US" altLang="ko-KR" sz="1200" b="1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본문과 동일하게 입력 후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자동정렬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자동으로 들여쓰기 적용됩니다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적용후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입력 방법에 맞게 작성되었는지 확인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sp>
        <p:nvSpPr>
          <p:cNvPr id="2" name="타원 1"/>
          <p:cNvSpPr/>
          <p:nvPr/>
        </p:nvSpPr>
        <p:spPr>
          <a:xfrm>
            <a:off x="1010242" y="823900"/>
            <a:ext cx="192506" cy="204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35973" y="1297827"/>
            <a:ext cx="2602527" cy="16579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78963" y="1195557"/>
            <a:ext cx="192506" cy="204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2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12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68395" y="1044509"/>
            <a:ext cx="318172" cy="144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D1126-DD40-44D8-8986-EFB282428648}"/>
              </a:ext>
            </a:extLst>
          </p:cNvPr>
          <p:cNvSpPr txBox="1"/>
          <p:nvPr/>
        </p:nvSpPr>
        <p:spPr>
          <a:xfrm>
            <a:off x="190607" y="125920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(5)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논문정보등록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책갈피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31C73F2-86C8-422E-8C8D-6AF6C786EE16}"/>
              </a:ext>
            </a:extLst>
          </p:cNvPr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C54DA4-212B-4014-BF0F-356DA41E6320}"/>
              </a:ext>
            </a:extLst>
          </p:cNvPr>
          <p:cNvSpPr/>
          <p:nvPr/>
        </p:nvSpPr>
        <p:spPr>
          <a:xfrm>
            <a:off x="1986447" y="1006144"/>
            <a:ext cx="407503" cy="2087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3D33B91-DF24-4C8D-9018-2D9718948D65}"/>
              </a:ext>
            </a:extLst>
          </p:cNvPr>
          <p:cNvSpPr/>
          <p:nvPr/>
        </p:nvSpPr>
        <p:spPr>
          <a:xfrm>
            <a:off x="1793941" y="812754"/>
            <a:ext cx="192506" cy="204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3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8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_x613198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11" y="589065"/>
            <a:ext cx="4912879" cy="36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87295" y="4390055"/>
            <a:ext cx="5897726" cy="422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제출하는 논문에 대한 저작권 동의여부를 결정하는 화면입니다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저작권 동의서 내용을 확인한 후 동의여부를 결정합니다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7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특허출원</a:t>
            </a:r>
            <a:r>
              <a:rPr lang="en-US" altLang="ko-KR" sz="1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학술지 게재 등의 이유</a:t>
            </a:r>
            <a:r>
              <a:rPr lang="ko-KR" altLang="en-US" sz="1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로 학위논문 조건부 동의가 가능합니다</a:t>
            </a:r>
            <a:r>
              <a:rPr lang="en-US" altLang="ko-KR" sz="1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조건부동의로 인한 비공개 기간은 최대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조건부 동의를 하시는 경우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전 </a:t>
            </a:r>
            <a:r>
              <a:rPr lang="ko-KR" altLang="en-US" sz="1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반드시 도서관에 먼저 연락바랍니다</a:t>
            </a:r>
            <a:r>
              <a:rPr lang="en-US" altLang="ko-KR" sz="1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내용 중 타인의 개인정보가 노출될 수 있는 내용이 포함된 경우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사전에 개인정보가 노출되지 않게 원문을 편집해서 제출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제출 후 원문 일부 삭제 또는 비공개는 허용되지 않습니다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7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라이선스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(CCL)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저작권자가 저작물 사용 조건을 미리 제시해 사용자가 저작권자에게 따로 허락을 구하지 않고도 창작물을 사용할 수 있게 한 제도입니다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비영리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변경금지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입력을 완료하면 오른쪽 하단의 ‘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다음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버튼을 누릅니다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13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(6)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저작권 동의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1BC4743-B7A6-4DE0-A293-A1FC63B2260B}"/>
              </a:ext>
            </a:extLst>
          </p:cNvPr>
          <p:cNvPicPr/>
          <p:nvPr/>
        </p:nvPicPr>
        <p:blipFill rotWithShape="1">
          <a:blip r:embed="rId4"/>
          <a:srcRect t="95565"/>
          <a:stretch/>
        </p:blipFill>
        <p:spPr>
          <a:xfrm>
            <a:off x="1311020" y="4199305"/>
            <a:ext cx="4078706" cy="18940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9FDE7E-703A-41C2-B0B9-4C71680803A4}"/>
              </a:ext>
            </a:extLst>
          </p:cNvPr>
          <p:cNvSpPr/>
          <p:nvPr/>
        </p:nvSpPr>
        <p:spPr>
          <a:xfrm>
            <a:off x="3077661" y="4183176"/>
            <a:ext cx="545424" cy="2336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27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93963" y="6105369"/>
            <a:ext cx="5653157" cy="168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입력된 논문 정보를 확인합니다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17145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저자 소속과 발행기관 정보를 확인합니다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학교명과 대학원명이 나란히 입력되었는지 확인 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숙명여자대학교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특수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숙명여자대학교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교육대학원 </a:t>
            </a:r>
            <a:r>
              <a:rPr lang="en-US" altLang="ko-KR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원격대학원 </a:t>
            </a:r>
            <a:r>
              <a:rPr lang="en-US" altLang="ko-KR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음악치료대학원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등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14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(7)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메타수정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5179911-67D5-4EE9-BA8E-DDE82E9C73F8}"/>
              </a:ext>
            </a:extLst>
          </p:cNvPr>
          <p:cNvSpPr/>
          <p:nvPr/>
        </p:nvSpPr>
        <p:spPr>
          <a:xfrm>
            <a:off x="2577591" y="1314450"/>
            <a:ext cx="575184" cy="14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CEE9BC0-54A0-41D5-944F-8A64F563310F}"/>
              </a:ext>
            </a:extLst>
          </p:cNvPr>
          <p:cNvSpPr/>
          <p:nvPr/>
        </p:nvSpPr>
        <p:spPr>
          <a:xfrm>
            <a:off x="4802798" y="1571282"/>
            <a:ext cx="950302" cy="12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928C165-B131-4BA4-B854-583D12077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73" y="906809"/>
            <a:ext cx="6346209" cy="484253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0F6CBF3A-176E-416A-B8F4-504C6224AA26}"/>
              </a:ext>
            </a:extLst>
          </p:cNvPr>
          <p:cNvSpPr/>
          <p:nvPr/>
        </p:nvSpPr>
        <p:spPr>
          <a:xfrm>
            <a:off x="2577591" y="1790341"/>
            <a:ext cx="1019175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A9DCEB2-C27A-4B09-92AA-D9688FA29528}"/>
              </a:ext>
            </a:extLst>
          </p:cNvPr>
          <p:cNvSpPr/>
          <p:nvPr/>
        </p:nvSpPr>
        <p:spPr>
          <a:xfrm>
            <a:off x="1241238" y="3013364"/>
            <a:ext cx="952500" cy="29094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b="1" dirty="0">
                <a:solidFill>
                  <a:schemeClr val="tx1"/>
                </a:solidFill>
              </a:rPr>
              <a:t>숙명여자대학교 대학원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DA867C2-8E22-43C2-8666-0A9C6BB570D0}"/>
              </a:ext>
            </a:extLst>
          </p:cNvPr>
          <p:cNvSpPr/>
          <p:nvPr/>
        </p:nvSpPr>
        <p:spPr>
          <a:xfrm>
            <a:off x="1241238" y="4239136"/>
            <a:ext cx="952500" cy="51435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6DF6EA6-F2DA-4CE3-A994-969E1CF38313}"/>
              </a:ext>
            </a:extLst>
          </p:cNvPr>
          <p:cNvSpPr/>
          <p:nvPr/>
        </p:nvSpPr>
        <p:spPr>
          <a:xfrm>
            <a:off x="2193738" y="2173179"/>
            <a:ext cx="4682124" cy="2800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※ ‘</a:t>
            </a:r>
            <a:r>
              <a:rPr lang="ko-KR" altLang="en-US" sz="800" b="1" dirty="0">
                <a:solidFill>
                  <a:srgbClr val="FF0000"/>
                </a:solidFill>
              </a:rPr>
              <a:t>소속’ 항목은 제출자가 수정불가</a:t>
            </a:r>
            <a:endParaRPr lang="en-US" altLang="ko-KR" sz="800" b="1" dirty="0">
              <a:solidFill>
                <a:srgbClr val="FF0000"/>
              </a:solidFill>
            </a:endParaRPr>
          </a:p>
          <a:p>
            <a:r>
              <a:rPr lang="en-US" altLang="ko-KR" sz="800" b="1" dirty="0">
                <a:solidFill>
                  <a:schemeClr val="tx1"/>
                </a:solidFill>
              </a:rPr>
              <a:t>- </a:t>
            </a:r>
            <a:r>
              <a:rPr lang="ko-KR" altLang="en-US" sz="800" b="1" dirty="0">
                <a:solidFill>
                  <a:schemeClr val="tx1"/>
                </a:solidFill>
              </a:rPr>
              <a:t>예시</a:t>
            </a:r>
            <a:r>
              <a:rPr lang="en-US" altLang="ko-KR" sz="800" b="1" dirty="0">
                <a:solidFill>
                  <a:schemeClr val="tx1"/>
                </a:solidFill>
              </a:rPr>
              <a:t>:</a:t>
            </a:r>
            <a:r>
              <a:rPr lang="ko-KR" altLang="en-US" sz="800" b="1" dirty="0">
                <a:solidFill>
                  <a:schemeClr val="tx1"/>
                </a:solidFill>
              </a:rPr>
              <a:t> 숙명여자대학교 일반대학원</a:t>
            </a:r>
            <a:r>
              <a:rPr lang="en-US" altLang="ko-KR" sz="800" b="1" dirty="0">
                <a:solidFill>
                  <a:schemeClr val="tx1"/>
                </a:solidFill>
              </a:rPr>
              <a:t>, </a:t>
            </a:r>
            <a:r>
              <a:rPr lang="ko-KR" altLang="en-US" sz="800" b="1" dirty="0">
                <a:solidFill>
                  <a:schemeClr val="tx1"/>
                </a:solidFill>
              </a:rPr>
              <a:t>숙명여자대학교 교육대학원</a:t>
            </a:r>
            <a:r>
              <a:rPr lang="en-US" altLang="ko-KR" sz="800" b="1" dirty="0">
                <a:solidFill>
                  <a:schemeClr val="tx1"/>
                </a:solidFill>
              </a:rPr>
              <a:t>, </a:t>
            </a:r>
            <a:r>
              <a:rPr lang="ko-KR" altLang="en-US" sz="800" b="1" dirty="0">
                <a:solidFill>
                  <a:schemeClr val="tx1"/>
                </a:solidFill>
              </a:rPr>
              <a:t>숙명여자대학교 사회교육대학원 등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8FB3EC3-614C-446C-B240-350AC1F212C8}"/>
              </a:ext>
            </a:extLst>
          </p:cNvPr>
          <p:cNvSpPr/>
          <p:nvPr/>
        </p:nvSpPr>
        <p:spPr>
          <a:xfrm>
            <a:off x="2193738" y="3047895"/>
            <a:ext cx="4520623" cy="2136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※ ‘</a:t>
            </a:r>
            <a:r>
              <a:rPr lang="ko-KR" altLang="en-US" sz="800" b="1" dirty="0">
                <a:solidFill>
                  <a:srgbClr val="FF0000"/>
                </a:solidFill>
              </a:rPr>
              <a:t>발행기관</a:t>
            </a:r>
            <a:r>
              <a:rPr lang="en-US" altLang="ko-KR" sz="800" b="1" dirty="0">
                <a:solidFill>
                  <a:srgbClr val="FF0000"/>
                </a:solidFill>
              </a:rPr>
              <a:t>’ </a:t>
            </a:r>
            <a:r>
              <a:rPr lang="ko-KR" altLang="en-US" sz="800" b="1" dirty="0">
                <a:solidFill>
                  <a:srgbClr val="FF0000"/>
                </a:solidFill>
              </a:rPr>
              <a:t>항목은 일반대학원의 경우 수정 필요함</a:t>
            </a:r>
            <a:r>
              <a:rPr lang="en-US" altLang="ko-KR" sz="8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800" b="1" dirty="0">
                <a:solidFill>
                  <a:schemeClr val="tx1"/>
                </a:solidFill>
              </a:rPr>
              <a:t>- </a:t>
            </a:r>
            <a:r>
              <a:rPr lang="ko-KR" altLang="en-US" sz="800" b="1" dirty="0">
                <a:solidFill>
                  <a:schemeClr val="tx1"/>
                </a:solidFill>
              </a:rPr>
              <a:t>예시</a:t>
            </a:r>
            <a:r>
              <a:rPr lang="en-US" altLang="ko-KR" sz="800" b="1" dirty="0">
                <a:solidFill>
                  <a:schemeClr val="tx1"/>
                </a:solidFill>
              </a:rPr>
              <a:t>:</a:t>
            </a:r>
            <a:r>
              <a:rPr lang="ko-KR" altLang="en-US" sz="800" b="1" dirty="0">
                <a:solidFill>
                  <a:schemeClr val="tx1"/>
                </a:solidFill>
              </a:rPr>
              <a:t> 숙명여자대학교 </a:t>
            </a:r>
            <a:r>
              <a:rPr lang="ko-KR" altLang="en-US" sz="800" b="1" dirty="0">
                <a:solidFill>
                  <a:schemeClr val="tx1"/>
                </a:solidFill>
                <a:highlight>
                  <a:srgbClr val="FFFF00"/>
                </a:highlight>
              </a:rPr>
              <a:t>대학원</a:t>
            </a:r>
            <a:r>
              <a:rPr lang="en-US" altLang="ko-KR" sz="800" b="1" dirty="0">
                <a:solidFill>
                  <a:schemeClr val="tx1"/>
                </a:solidFill>
              </a:rPr>
              <a:t>, </a:t>
            </a:r>
            <a:r>
              <a:rPr lang="ko-KR" altLang="en-US" sz="800" b="1" dirty="0">
                <a:solidFill>
                  <a:schemeClr val="tx1"/>
                </a:solidFill>
              </a:rPr>
              <a:t>숙명여자대학교 교육대학원</a:t>
            </a:r>
            <a:r>
              <a:rPr lang="en-US" altLang="ko-KR" sz="800" b="1" dirty="0">
                <a:solidFill>
                  <a:schemeClr val="tx1"/>
                </a:solidFill>
              </a:rPr>
              <a:t>, </a:t>
            </a:r>
            <a:r>
              <a:rPr lang="ko-KR" altLang="en-US" sz="800" b="1" dirty="0">
                <a:solidFill>
                  <a:schemeClr val="tx1"/>
                </a:solidFill>
              </a:rPr>
              <a:t>숙명여자대학교 사회교육대학원 등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9F7C947-67C7-4312-B6F4-BBD7D1D0DA2E}"/>
              </a:ext>
            </a:extLst>
          </p:cNvPr>
          <p:cNvSpPr/>
          <p:nvPr/>
        </p:nvSpPr>
        <p:spPr>
          <a:xfrm>
            <a:off x="5196273" y="1875108"/>
            <a:ext cx="1363421" cy="1241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00" b="1" dirty="0">
                <a:solidFill>
                  <a:schemeClr val="tx1"/>
                </a:solidFill>
                <a:latin typeface="+mn-ea"/>
              </a:rPr>
              <a:t>honggildong@sookmyung.ac.kr</a:t>
            </a:r>
            <a:endParaRPr lang="ko-KR" altLang="en-US" sz="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66E3D8F-768F-4126-B0C8-448AA92E060B}"/>
              </a:ext>
            </a:extLst>
          </p:cNvPr>
          <p:cNvSpPr/>
          <p:nvPr/>
        </p:nvSpPr>
        <p:spPr>
          <a:xfrm>
            <a:off x="1241238" y="3665097"/>
            <a:ext cx="907976" cy="30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200000"/>
              </a:lnSpc>
            </a:pPr>
            <a:r>
              <a:rPr lang="en-US" altLang="ko-KR" sz="800" b="1" kern="0" dirty="0">
                <a:solidFill>
                  <a:srgbClr val="000000"/>
                </a:solidFill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2026.02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8F21CB3-85CC-4627-BAA1-AF74E3E9DE4B}"/>
              </a:ext>
            </a:extLst>
          </p:cNvPr>
          <p:cNvSpPr/>
          <p:nvPr/>
        </p:nvSpPr>
        <p:spPr>
          <a:xfrm>
            <a:off x="1250758" y="3431731"/>
            <a:ext cx="907976" cy="30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200000"/>
              </a:lnSpc>
            </a:pPr>
            <a:r>
              <a:rPr lang="en-US" altLang="ko-KR" sz="800" b="1" kern="0" dirty="0">
                <a:solidFill>
                  <a:srgbClr val="000000"/>
                </a:solidFill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6259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219622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97" y="988288"/>
            <a:ext cx="5807371" cy="29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18914" y="3943854"/>
            <a:ext cx="5579536" cy="139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지금까지 입력한 내용을 다시 한번 확인합니다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논문정보에서 수정이 필요한 항목이 있다면</a:t>
            </a:r>
            <a:r>
              <a:rPr lang="ko-KR" altLang="en-US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메타 수정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눌러 수정을 진행합니다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원문정보에서 수정이 필요한 항목이 있다면</a:t>
            </a:r>
            <a:r>
              <a:rPr lang="ko-KR" altLang="en-US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원문 수정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눌러 수정을 진행합니다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확인을 완료하면 오른쪽 하단의 </a:t>
            </a:r>
            <a:r>
              <a:rPr lang="ko-KR" altLang="en-US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완료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버튼을 누릅니다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15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607" y="125920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(8) </a:t>
            </a:r>
            <a:r>
              <a:rPr lang="ko-KR" altLang="en-US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제출확인</a:t>
            </a:r>
            <a:endParaRPr lang="ko-KR" altLang="en-US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D09FF1F-ED00-4873-BCC7-E766BFDA9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72"/>
          <a:stretch/>
        </p:blipFill>
        <p:spPr>
          <a:xfrm>
            <a:off x="523375" y="5481375"/>
            <a:ext cx="5688994" cy="269474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720F0BF-A073-43BB-AECE-B24669086C35}"/>
              </a:ext>
            </a:extLst>
          </p:cNvPr>
          <p:cNvSpPr/>
          <p:nvPr/>
        </p:nvSpPr>
        <p:spPr>
          <a:xfrm>
            <a:off x="1470025" y="1408992"/>
            <a:ext cx="1251052" cy="304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C704E09-D9CE-4A25-9ABC-AFA32062F1E7}"/>
              </a:ext>
            </a:extLst>
          </p:cNvPr>
          <p:cNvSpPr/>
          <p:nvPr/>
        </p:nvSpPr>
        <p:spPr>
          <a:xfrm>
            <a:off x="535406" y="8231097"/>
            <a:ext cx="5579536" cy="65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완료시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헤이영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캠퍼스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앱으로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push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알림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어플 미설치시 문자로 알림이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53E324A-D16D-4718-A75D-713D181F4747}"/>
              </a:ext>
            </a:extLst>
          </p:cNvPr>
          <p:cNvSpPr/>
          <p:nvPr/>
        </p:nvSpPr>
        <p:spPr>
          <a:xfrm>
            <a:off x="1470025" y="1626727"/>
            <a:ext cx="1158875" cy="12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EBA7694-58EC-4935-8E91-F13EF3A6A889}"/>
              </a:ext>
            </a:extLst>
          </p:cNvPr>
          <p:cNvSpPr/>
          <p:nvPr/>
        </p:nvSpPr>
        <p:spPr>
          <a:xfrm>
            <a:off x="2796569" y="3545872"/>
            <a:ext cx="986126" cy="339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C2BF70A-CF3D-4CC4-9A70-EE0D205CA4EB}"/>
              </a:ext>
            </a:extLst>
          </p:cNvPr>
          <p:cNvSpPr/>
          <p:nvPr/>
        </p:nvSpPr>
        <p:spPr>
          <a:xfrm>
            <a:off x="4666686" y="3076576"/>
            <a:ext cx="1431764" cy="38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86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65202D-C84C-477A-9D02-DF1C2874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3" y="885970"/>
            <a:ext cx="6453913" cy="397425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75247" y="5316956"/>
            <a:ext cx="5778120" cy="373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제출내역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버튼을 누르면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논문처리상태를 확인할 수 있습니다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제출된 논문은 관리자가 확인한 후에 인수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PDF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변환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변환검증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서비스 이관의 단계를 거쳐 일반 이용자에게 서비스 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 ‘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미완료’일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경우에는 논문 수정이 가능하며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논문제출 접수완료 후에는 수정이 불가능합니다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제출에서 승인완료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처리완료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까지 일반적으로 하루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~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이틀 정도가 소요됩니다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승인이 완료</a:t>
            </a:r>
            <a:r>
              <a:rPr lang="ko-KR" altLang="en-US" sz="1200" b="1" u="sng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되면</a:t>
            </a:r>
            <a:r>
              <a:rPr lang="en-US" altLang="ko-KR" sz="1200" b="1" u="sng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논문상태는 </a:t>
            </a:r>
            <a:r>
              <a:rPr lang="en-US" altLang="ko-KR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u="sng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논문제출</a:t>
            </a:r>
            <a:r>
              <a:rPr lang="ko-KR" altLang="en-US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처리완료</a:t>
            </a:r>
            <a:r>
              <a:rPr lang="en-US" altLang="ko-KR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표시되며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제출확인서</a:t>
            </a:r>
            <a:r>
              <a:rPr lang="ko-KR" altLang="en-US" sz="1200" b="1" u="sng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출력할 수 있습니다</a:t>
            </a:r>
            <a:r>
              <a:rPr lang="en-US" altLang="ko-KR" sz="1200" b="1" u="sng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완료시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헤이영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캠퍼스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앱으로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push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알림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어플 미설치시 문자로 알림이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16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607" y="125920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(9) </a:t>
            </a:r>
            <a:r>
              <a:rPr lang="ko-KR" altLang="en-US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승인완료</a:t>
            </a:r>
            <a:endParaRPr lang="ko-KR" altLang="en-US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EEF3B14-B986-45EC-88A4-9039047C23F0}"/>
              </a:ext>
            </a:extLst>
          </p:cNvPr>
          <p:cNvSpPr/>
          <p:nvPr/>
        </p:nvSpPr>
        <p:spPr>
          <a:xfrm>
            <a:off x="3383541" y="2608969"/>
            <a:ext cx="598912" cy="314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9969407-8DDD-47C9-8806-9A8C2331C2D0}"/>
              </a:ext>
            </a:extLst>
          </p:cNvPr>
          <p:cNvSpPr/>
          <p:nvPr/>
        </p:nvSpPr>
        <p:spPr>
          <a:xfrm>
            <a:off x="2717031" y="938339"/>
            <a:ext cx="537960" cy="263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71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_x2194847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/>
        </p:blipFill>
        <p:spPr bwMode="auto">
          <a:xfrm>
            <a:off x="452983" y="743551"/>
            <a:ext cx="5851564" cy="35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52983" y="4347693"/>
            <a:ext cx="5952034" cy="449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반송’인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경우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 ‘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’인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것은 제출된 논문정보에 이상이 있어 관리자가 재제출을 요청한 경우입니다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논문의 제목을 클릭하여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상세화면의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반송사유를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확인한 후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해당정보를 수정하고 화면 제일 아래의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재제출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버튼을 클릭하면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재제출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처리가 완료됩니다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 ‘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’인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자료는 수정하여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재제출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해야 하며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같은 논문을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신규제출로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제출하려고 하면 중복된 데이터가 존재하여 제출할 수 없다는 메시지가 나타납니다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반송처리시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헤이영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캠퍼스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앱으로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push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알림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어플 미설치시 문자로 알림이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  <a:p>
            <a:pPr algn="just" fontAlgn="base" latinLnBrk="1">
              <a:lnSpc>
                <a:spcPct val="160000"/>
              </a:lnSpc>
            </a:pP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미완료’인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경우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경우는 제출과정에서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최종제출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버튼을 클릭하지 않았거나 중간 저장된 채 제출이 종료된 경우입니다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논문명을 클릭하여 상세화면으로 이동한 후 원문등록여부를 확인하고 화면아래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최종제출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버튼을 클릭하면 제출이 완료됩니다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17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607" y="125920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(10)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반송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미완료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993918" y="2081463"/>
            <a:ext cx="625642" cy="8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157681" y="1965765"/>
            <a:ext cx="974558" cy="31561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63650" y="2000463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반송 </a:t>
            </a:r>
            <a:r>
              <a:rPr lang="en-US" altLang="ko-KR" sz="1000" dirty="0"/>
              <a:t>or </a:t>
            </a:r>
            <a:r>
              <a:rPr lang="ko-KR" altLang="en-US" sz="1000" dirty="0"/>
              <a:t>미완료</a:t>
            </a:r>
          </a:p>
        </p:txBody>
      </p:sp>
    </p:spTree>
    <p:extLst>
      <p:ext uri="{BB962C8B-B14F-4D97-AF65-F5344CB8AC3E}">
        <p14:creationId xmlns:p14="http://schemas.microsoft.com/office/powerpoint/2010/main" val="130945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FCEFBE7-2645-428A-9951-DC406E471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20" t="14363" r="245" b="244"/>
          <a:stretch/>
        </p:blipFill>
        <p:spPr>
          <a:xfrm>
            <a:off x="120320" y="2543126"/>
            <a:ext cx="6513562" cy="321623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18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861" y="2122539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서류 제출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 flipV="1">
            <a:off x="0" y="2491872"/>
            <a:ext cx="5402179" cy="4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20320" y="988696"/>
            <a:ext cx="6429819" cy="977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서류 제출은 제출 기간 내에만 가능합니다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기간 이외에는 접수할 수 없음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63" y="524661"/>
            <a:ext cx="459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서류 제출 유의사항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1" y="374993"/>
            <a:ext cx="500403" cy="61370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806346" y="3623624"/>
            <a:ext cx="998621" cy="290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5EFA143-124D-48D2-B8B9-7D20FB59924C}"/>
              </a:ext>
            </a:extLst>
          </p:cNvPr>
          <p:cNvSpPr/>
          <p:nvPr/>
        </p:nvSpPr>
        <p:spPr>
          <a:xfrm>
            <a:off x="393117" y="5604907"/>
            <a:ext cx="6157022" cy="126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 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논문제출 접수완료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논문제출 처리완료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변경되면 </a:t>
            </a:r>
            <a:r>
              <a:rPr lang="ko-KR" altLang="en-US" sz="1400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제출확인서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출력할 수 있습니다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400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제출확인서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출력하여 </a:t>
            </a:r>
            <a:r>
              <a:rPr lang="ko-KR" altLang="en-US" sz="1400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심사위원 인준서 원본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과</a:t>
            </a:r>
            <a:r>
              <a:rPr lang="ko-KR" altLang="en-US" sz="1200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함께 각 대학원 </a:t>
            </a:r>
            <a:r>
              <a:rPr lang="ko-KR" altLang="en-US" sz="1200" b="1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제출합니다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3EE7E-A05A-4861-AFF4-AF670D6AD8BB}"/>
              </a:ext>
            </a:extLst>
          </p:cNvPr>
          <p:cNvSpPr txBox="1"/>
          <p:nvPr/>
        </p:nvSpPr>
        <p:spPr>
          <a:xfrm>
            <a:off x="3471628" y="3700434"/>
            <a:ext cx="690939" cy="1692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500" b="1" spc="-30" dirty="0">
                <a:solidFill>
                  <a:schemeClr val="accent1">
                    <a:lumMod val="75000"/>
                  </a:schemeClr>
                </a:solidFill>
              </a:rPr>
              <a:t>논문제출 처리완료</a:t>
            </a:r>
          </a:p>
        </p:txBody>
      </p:sp>
    </p:spTree>
    <p:extLst>
      <p:ext uri="{BB962C8B-B14F-4D97-AF65-F5344CB8AC3E}">
        <p14:creationId xmlns:p14="http://schemas.microsoft.com/office/powerpoint/2010/main" val="374800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19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6" y="185456"/>
            <a:ext cx="443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※ </a:t>
            </a:r>
            <a:r>
              <a:rPr lang="ko-KR" altLang="en-US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박사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학위수여예정자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대상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ISNI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발급 안내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 flipV="1">
            <a:off x="0" y="567667"/>
            <a:ext cx="5402179" cy="4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454963" y="6319706"/>
            <a:ext cx="733926" cy="1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690615" y="6340730"/>
            <a:ext cx="515740" cy="13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800767"/>
            <a:ext cx="5991726" cy="846738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DC16561-6CA2-4C5B-8602-586F867C39B9}"/>
              </a:ext>
            </a:extLst>
          </p:cNvPr>
          <p:cNvSpPr/>
          <p:nvPr/>
        </p:nvSpPr>
        <p:spPr>
          <a:xfrm>
            <a:off x="1023962" y="6352041"/>
            <a:ext cx="4794835" cy="461665"/>
          </a:xfrm>
          <a:prstGeom prst="rect">
            <a:avLst/>
          </a:prstGeom>
          <a:solidFill>
            <a:srgbClr val="EEEEEE"/>
          </a:solidFill>
          <a:ln>
            <a:noFill/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400" dirty="0">
                <a:ln w="6350">
                  <a:noFill/>
                </a:ln>
                <a:solidFill>
                  <a:srgbClr val="FC52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2026</a:t>
            </a:r>
            <a:r>
              <a:rPr lang="ko-KR" altLang="en-US" sz="2400" dirty="0">
                <a:ln w="6350">
                  <a:noFill/>
                </a:ln>
                <a:solidFill>
                  <a:srgbClr val="FC52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 </a:t>
            </a:r>
            <a:r>
              <a:rPr lang="en-US" altLang="ko-KR" sz="2400" dirty="0">
                <a:ln w="6350">
                  <a:noFill/>
                </a:ln>
                <a:solidFill>
                  <a:srgbClr val="FC52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r>
              <a:rPr lang="ko-KR" altLang="en-US" sz="2400" dirty="0">
                <a:ln w="6350">
                  <a:noFill/>
                </a:ln>
                <a:solidFill>
                  <a:srgbClr val="FC52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월 박사학위수여 졸업예정자</a:t>
            </a:r>
            <a:endParaRPr lang="en-US" altLang="ko-KR" sz="2400" dirty="0">
              <a:ln w="6350">
                <a:noFill/>
              </a:ln>
              <a:solidFill>
                <a:srgbClr val="FC522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C9B372E-9FE5-44FE-BA29-3A87BE5E58D3}"/>
              </a:ext>
            </a:extLst>
          </p:cNvPr>
          <p:cNvSpPr/>
          <p:nvPr/>
        </p:nvSpPr>
        <p:spPr>
          <a:xfrm>
            <a:off x="1243702" y="8650741"/>
            <a:ext cx="4370596" cy="391659"/>
          </a:xfrm>
          <a:prstGeom prst="rect">
            <a:avLst/>
          </a:prstGeom>
          <a:solidFill>
            <a:srgbClr val="EEEEEE"/>
          </a:solidFill>
          <a:ln>
            <a:noFill/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ko-KR" sz="2400" dirty="0">
              <a:ln w="6350">
                <a:noFill/>
              </a:ln>
              <a:solidFill>
                <a:srgbClr val="FC522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1BA05CF-991D-4C22-93ED-AC209C1D941F}"/>
              </a:ext>
            </a:extLst>
          </p:cNvPr>
          <p:cNvSpPr/>
          <p:nvPr/>
        </p:nvSpPr>
        <p:spPr>
          <a:xfrm>
            <a:off x="749300" y="7200900"/>
            <a:ext cx="5439589" cy="774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185B96D-BF84-4F5D-B614-4AB52F68C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51" b="6316"/>
          <a:stretch/>
        </p:blipFill>
        <p:spPr>
          <a:xfrm>
            <a:off x="2834727" y="7222973"/>
            <a:ext cx="1248324" cy="7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5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8E83184-EC76-4985-93AE-AD2E7ABED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3" y="4555387"/>
            <a:ext cx="5876247" cy="325701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861" y="3999466"/>
            <a:ext cx="428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</a:t>
            </a:r>
            <a:r>
              <a:rPr lang="en-US" altLang="ko-KR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dCollection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접속 및 로그인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8062" y="8144505"/>
            <a:ext cx="5418044" cy="649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160000"/>
              </a:lnSpc>
              <a:buAutoNum type="arabicParenBoth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숙명여자대학교 도서관 홈페이지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(lib.sookmyung.ac.kr)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접속합니다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28600" indent="-228600" algn="just" fontAlgn="base" latinLnBrk="1">
              <a:lnSpc>
                <a:spcPct val="160000"/>
              </a:lnSpc>
              <a:buAutoNum type="arabicParenBoth"/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소장자료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클릭합니다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0" y="4441130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20320" y="1036823"/>
            <a:ext cx="6443275" cy="21984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온라인 제출은 제출 기간 내에만 가능하며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첫날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0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~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마지막날 검증 작업 마감 전까지 제출 가능합니다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en-US" altLang="ko-KR" sz="1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기간 이외에는 접수할 수 없음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제출된 파일의 검증 작업은 평일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10:00~17:00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처리됩니다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제출 논문의 승인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교체 등의 문의는 도서관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(02-710-9798,9123)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문의하시기 바랍니다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제출 논문의 승인까지는 최대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24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시간 가량 소요될 수 있으므로 여유를 두고 제출해주시기 바랍니다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64" y="572789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유의사항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1" y="423121"/>
            <a:ext cx="500403" cy="61370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289F3B4-C45E-43D3-996D-877A2A36F07A}"/>
              </a:ext>
            </a:extLst>
          </p:cNvPr>
          <p:cNvSpPr/>
          <p:nvPr/>
        </p:nvSpPr>
        <p:spPr>
          <a:xfrm>
            <a:off x="2527598" y="5515155"/>
            <a:ext cx="403860" cy="152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020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9074" y="842211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메타정보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원문파일을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수정하고 싶습니다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9074" y="1884948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제목이 변경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추가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되었습니다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9074" y="2927685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학과명칭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세부전공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명칭을 확인하고 싶습니다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9074" y="3970422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온라인 제출 승인이 되었다고 메시지가 왔는데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RISS,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국회도서관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국립중앙도서관에서 검색이 안됩니다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9074" y="5127459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어제 제출했는데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승인 처리가 나지 않습니다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10080"/>
              </p:ext>
            </p:extLst>
          </p:nvPr>
        </p:nvGraphicFramePr>
        <p:xfrm>
          <a:off x="500777" y="7547844"/>
          <a:ext cx="5594468" cy="1489296"/>
        </p:xfrm>
        <a:graphic>
          <a:graphicData uri="http://schemas.openxmlformats.org/drawingml/2006/table">
            <a:tbl>
              <a:tblPr/>
              <a:tblGrid>
                <a:gridCol w="2797234">
                  <a:extLst>
                    <a:ext uri="{9D8B030D-6E8A-4147-A177-3AD203B41FA5}">
                      <a16:colId xmlns:a16="http://schemas.microsoft.com/office/drawing/2014/main" val="1218906952"/>
                    </a:ext>
                  </a:extLst>
                </a:gridCol>
                <a:gridCol w="2797234">
                  <a:extLst>
                    <a:ext uri="{9D8B030D-6E8A-4147-A177-3AD203B41FA5}">
                      <a16:colId xmlns:a16="http://schemas.microsoft.com/office/drawing/2014/main" val="2474650720"/>
                    </a:ext>
                  </a:extLst>
                </a:gridCol>
              </a:tblGrid>
              <a:tr h="532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도서관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학위논문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02-710-9798,9123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dcoll@sookmyung.ac.kr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889760"/>
                  </a:ext>
                </a:extLst>
              </a:tr>
              <a:tr h="3189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일반대학원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교학팀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02-2077-7928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43119"/>
                  </a:ext>
                </a:extLst>
              </a:tr>
              <a:tr h="3189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교육대학원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교학팀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02-2077-7887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914083"/>
                  </a:ext>
                </a:extLst>
              </a:tr>
              <a:tr h="3189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특수대학원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교학팀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02-710-9083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71205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9074" y="1297761"/>
            <a:ext cx="5506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메타정보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책갈피의 경우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작업관리자가 일일이 확인하고 수정합니다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메타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 수정 요청사항이 있을 경우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제출기간 내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원문파일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교체 요청 시 전화주세요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074" y="2359314"/>
            <a:ext cx="5295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제목이 포털과 다른 경우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없던 영어 제목이 추가된 경우 등은 접수가 불가하오니 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대학원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논문제목변경신청서를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제출바랍니다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074" y="3365955"/>
            <a:ext cx="3874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dCollection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사이트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FAQ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Q3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참고바랍니다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https://dcollection.sookmyung.ac.kr/bbs/faq/faqList/ko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074" y="4444788"/>
            <a:ext cx="5977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제출된 논문은 검수 과정 완료 후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RISS,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 홈페이지에서 검색을 하실 수 있습니다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일반적으로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졸업자는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말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9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초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/ 2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졸업자는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말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3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초에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RISS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 검색이 가능합니다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내부 사정에 따라 변경가능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073" y="5620640"/>
            <a:ext cx="5871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승인은 온라인으로 접수되는 순서로 내용을 검증하여 승인하고 있습니다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r>
              <a:rPr lang="ko-KR" altLang="en-US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건수가 많은 경우 </a:t>
            </a:r>
            <a:r>
              <a:rPr lang="en-US" altLang="ko-KR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24</a:t>
            </a:r>
            <a:r>
              <a:rPr lang="ko-KR" altLang="en-US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시간 이내에 처리되지 않는 경우가 있으므로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여유를 두고 제출해 주시기 바랍니다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업로드 후 바로 처리해 달라는 문의전화는 삼가해 </a:t>
            </a:r>
            <a:r>
              <a:rPr lang="ko-KR" altLang="en-US" sz="1100" b="1" u="sng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주시길</a:t>
            </a:r>
            <a:r>
              <a:rPr lang="ko-KR" altLang="en-US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부탁드립니다</a:t>
            </a:r>
            <a:r>
              <a:rPr lang="en-US" altLang="ko-KR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09072" y="6494936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조건부 동의를 하고싶습니다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072" y="6913367"/>
            <a:ext cx="3874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dCollection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사이트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FAQ Q4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참고바랍니다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b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</a:b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https://dcollection.sookmyung.ac.kr/bbs/faq/faqList/ko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1862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607" y="125920"/>
            <a:ext cx="190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FAQ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및 연락처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7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190607" y="5035933"/>
            <a:ext cx="6443275" cy="4184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46102"/>
            <a:ext cx="5264150" cy="229664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36427" y="499901"/>
            <a:ext cx="484095" cy="1856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3506" y="2848255"/>
            <a:ext cx="607719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(3)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제출자 아이디와 비밀번호를 입력합니다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 / PW)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숙명포털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ID/PW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아닙니다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200" b="1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(4)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성공하면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학위논문제출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클릭합니다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화면 오른쪽 상단에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[ENG]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버튼을 클릭하면 영문 화면으로 변경됩니다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551" y="4571899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잠깐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로그인이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안되시나요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524C4-4452-4D74-88AC-26B12B8744AB}"/>
              </a:ext>
            </a:extLst>
          </p:cNvPr>
          <p:cNvGrpSpPr/>
          <p:nvPr/>
        </p:nvGrpSpPr>
        <p:grpSpPr>
          <a:xfrm>
            <a:off x="1447800" y="5193722"/>
            <a:ext cx="3810000" cy="1800220"/>
            <a:chOff x="1447800" y="5193722"/>
            <a:chExt cx="3810000" cy="180022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5193722"/>
              <a:ext cx="3810000" cy="180022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3552264" y="5257800"/>
              <a:ext cx="1172135" cy="29713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283506" y="7040143"/>
            <a:ext cx="593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학번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최초 비밀번호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200" b="1" u="sng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생년월일 </a:t>
            </a:r>
            <a:r>
              <a:rPr lang="en-US" altLang="ko-KR" sz="1200" b="1" u="sng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1200" b="1" u="sng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자리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입니다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</a:t>
            </a:r>
            <a:r>
              <a:rPr lang="ko-KR" altLang="en-US" sz="1200" b="1" dirty="0" err="1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로그인이</a:t>
            </a:r>
            <a:r>
              <a:rPr lang="ko-KR" altLang="en-US" sz="1200" b="1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안된다면</a:t>
            </a:r>
            <a:r>
              <a:rPr lang="en-US" altLang="ko-KR" sz="1200" b="1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dirty="0">
                <a:solidFill>
                  <a:srgbClr val="FF8C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 비밀번호 찾기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 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 </a:t>
            </a:r>
            <a:r>
              <a:rPr lang="en-US" altLang="ko-KR" sz="1200" u="sng" dirty="0">
                <a:solidFill>
                  <a:srgbClr val="0782C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hlinkClick r:id="rId4"/>
              </a:rPr>
              <a:t>https://lib.sookmyung.ac.kr/account/inquiryPwInfo</a:t>
            </a: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인증 문자가 오지 않을 때는 </a:t>
            </a:r>
            <a:r>
              <a:rPr lang="ko-KR" altLang="en-US" sz="1200" b="1" dirty="0">
                <a:solidFill>
                  <a:srgbClr val="FF8C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 회원정보에 등록된 이메일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인증 방식으로 임시비밀번호를 받으시기 바랍니다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 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비밀번호 변경 방법과 관련된 자세한 안내는 링크 참조바랍니다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u="sng" dirty="0">
                <a:solidFill>
                  <a:srgbClr val="0782C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hlinkClick r:id="rId5"/>
              </a:rPr>
              <a:t>https://lib.sookmyung.ac.kr/bbs/content/1_27285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4422231"/>
            <a:ext cx="500403" cy="61370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486808" y="622300"/>
            <a:ext cx="617220" cy="2836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37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76F1375-A6F2-4A57-9E13-BF9F49EB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8" y="4704400"/>
            <a:ext cx="6150077" cy="2738883"/>
          </a:xfrm>
          <a:prstGeom prst="rect">
            <a:avLst/>
          </a:prstGeom>
        </p:spPr>
      </p:pic>
      <p:pic>
        <p:nvPicPr>
          <p:cNvPr id="2049" name="_x609343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144" y="1074723"/>
            <a:ext cx="5582581" cy="25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158742" y="2700688"/>
            <a:ext cx="1062051" cy="822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983773" y="6960992"/>
            <a:ext cx="811447" cy="3091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60784" y="7526164"/>
            <a:ext cx="6084261" cy="14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컬렉션은 제출자에게 논문 제출 권한이 부여된 컬렉션만 나타납니다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미리 선택되어진 컬렉션을 확인한 후 자료제출 버튼을 클릭합니다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제출자는 하나의 학위논문 컬렉션에 </a:t>
            </a:r>
            <a:r>
              <a:rPr lang="ko-KR" altLang="en-US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한번만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제출할 수 있습니다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기간이 아닌 컬렉션을 클릭할 경우 “논문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제출기간이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지났습니다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관리자에게 문의하시기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바랍니다”라는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팝업창이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뜹니다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607" y="125920"/>
            <a:ext cx="38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자료제출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컬렉션 선택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14429" y="399411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4FBE5-08F1-47BF-B126-56EBFEC885F9}"/>
              </a:ext>
            </a:extLst>
          </p:cNvPr>
          <p:cNvSpPr txBox="1"/>
          <p:nvPr/>
        </p:nvSpPr>
        <p:spPr>
          <a:xfrm>
            <a:off x="232758" y="4367233"/>
            <a:ext cx="6084261" cy="34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아래 페이지가 뜨지 않는다면 다음 단계로 넘어가시기 바랍니다</a:t>
            </a:r>
            <a:r>
              <a:rPr lang="en-US" altLang="ko-KR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E9639-EDE5-4980-82B1-08E4313FD878}"/>
              </a:ext>
            </a:extLst>
          </p:cNvPr>
          <p:cNvSpPr txBox="1"/>
          <p:nvPr/>
        </p:nvSpPr>
        <p:spPr>
          <a:xfrm>
            <a:off x="555959" y="6348194"/>
            <a:ext cx="1072300" cy="18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</a:t>
            </a:r>
            <a:r>
              <a:rPr lang="ko-KR" altLang="en-US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년  </a:t>
            </a:r>
            <a:r>
              <a:rPr lang="en-US" altLang="ko-KR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월</a:t>
            </a:r>
            <a:endParaRPr lang="en-US" altLang="ko-KR" sz="450" dirty="0">
              <a:highlight>
                <a:srgbClr val="FFFF00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543C5-4FF4-4D4B-97F5-A7262E6B1DE7}"/>
              </a:ext>
            </a:extLst>
          </p:cNvPr>
          <p:cNvSpPr txBox="1"/>
          <p:nvPr/>
        </p:nvSpPr>
        <p:spPr>
          <a:xfrm>
            <a:off x="1134602" y="6345813"/>
            <a:ext cx="1072300" cy="18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</a:t>
            </a:r>
            <a:r>
              <a:rPr lang="ko-KR" altLang="en-US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년  </a:t>
            </a:r>
            <a:r>
              <a:rPr lang="en-US" altLang="ko-KR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월</a:t>
            </a:r>
            <a:endParaRPr lang="en-US" altLang="ko-KR" sz="450" dirty="0">
              <a:highlight>
                <a:srgbClr val="FFFF00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3BCCA8-99D6-4C58-A325-7937937A43C4}"/>
              </a:ext>
            </a:extLst>
          </p:cNvPr>
          <p:cNvSpPr txBox="1"/>
          <p:nvPr/>
        </p:nvSpPr>
        <p:spPr>
          <a:xfrm>
            <a:off x="607976" y="6541077"/>
            <a:ext cx="1072300" cy="18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450" dirty="0"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</a:t>
            </a:r>
            <a:r>
              <a:rPr lang="ko-KR" altLang="en-US" sz="450" dirty="0"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년  </a:t>
            </a:r>
            <a:r>
              <a:rPr lang="en-US" altLang="ko-KR" sz="450" dirty="0"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450" dirty="0"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월</a:t>
            </a:r>
            <a:endParaRPr lang="en-US" altLang="ko-KR" sz="450" dirty="0">
              <a:highlight>
                <a:srgbClr val="EEEEEE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900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FC7248-08A4-48EE-AC47-585D726E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1" y="1208374"/>
            <a:ext cx="6404919" cy="506277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22744" y="7193530"/>
            <a:ext cx="6126688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동의합니다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”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체크합니다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이용자 등록에 저장된 이름이 자동으로 나타납니다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③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학과조회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”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눌러 대학원을 선택 후 학과를 선택합니다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학과명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검색으로도 입력 가능합니다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 fontAlgn="base">
              <a:lnSpc>
                <a:spcPct val="13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④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국립국어원 외국어 표기법을 기준으로 여권과 동일하게 기술합니다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Hong, Gil Dong)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⑤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제출자의 연락처와 메일 정보를 확인하고 다음 단계를 클릭합니다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607" y="125920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제출자 정보 입력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98E90-3D7D-4C91-A36E-F01AC2FE4166}"/>
              </a:ext>
            </a:extLst>
          </p:cNvPr>
          <p:cNvSpPr txBox="1"/>
          <p:nvPr/>
        </p:nvSpPr>
        <p:spPr>
          <a:xfrm>
            <a:off x="4025747" y="4242937"/>
            <a:ext cx="314325" cy="1692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500" b="1" spc="-30" dirty="0"/>
              <a:t>학번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0B96A9B-2184-4A90-A9EA-9078D378214A}"/>
              </a:ext>
            </a:extLst>
          </p:cNvPr>
          <p:cNvSpPr/>
          <p:nvPr/>
        </p:nvSpPr>
        <p:spPr>
          <a:xfrm>
            <a:off x="3306745" y="5947323"/>
            <a:ext cx="811447" cy="3091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6233F8C-A295-4147-A02F-03C03016D2F1}"/>
              </a:ext>
            </a:extLst>
          </p:cNvPr>
          <p:cNvSpPr/>
          <p:nvPr/>
        </p:nvSpPr>
        <p:spPr>
          <a:xfrm>
            <a:off x="2562977" y="4622689"/>
            <a:ext cx="446647" cy="3091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004A03-0D30-4828-B6E9-B85FBCDAA834}"/>
              </a:ext>
            </a:extLst>
          </p:cNvPr>
          <p:cNvSpPr/>
          <p:nvPr/>
        </p:nvSpPr>
        <p:spPr>
          <a:xfrm>
            <a:off x="4539196" y="3715527"/>
            <a:ext cx="1568757" cy="3091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D878D7A-511A-4CF5-9499-C1473ED699DC}"/>
              </a:ext>
            </a:extLst>
          </p:cNvPr>
          <p:cNvSpPr/>
          <p:nvPr/>
        </p:nvSpPr>
        <p:spPr>
          <a:xfrm>
            <a:off x="4334797" y="3582643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C943DEE-8905-41F1-93B9-7BC65CE39B9D}"/>
              </a:ext>
            </a:extLst>
          </p:cNvPr>
          <p:cNvSpPr/>
          <p:nvPr/>
        </p:nvSpPr>
        <p:spPr>
          <a:xfrm>
            <a:off x="934453" y="4480308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2946DC3-3EF0-4B8B-A138-B54928DA9C0A}"/>
              </a:ext>
            </a:extLst>
          </p:cNvPr>
          <p:cNvSpPr/>
          <p:nvPr/>
        </p:nvSpPr>
        <p:spPr>
          <a:xfrm>
            <a:off x="2364013" y="4646484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5CFA1E-9B78-4BC4-AFBE-C6E59BE6FAFC}"/>
              </a:ext>
            </a:extLst>
          </p:cNvPr>
          <p:cNvSpPr/>
          <p:nvPr/>
        </p:nvSpPr>
        <p:spPr>
          <a:xfrm>
            <a:off x="1133263" y="4487839"/>
            <a:ext cx="534694" cy="16927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B091823-9930-4476-B6E3-CB5D933A038F}"/>
              </a:ext>
            </a:extLst>
          </p:cNvPr>
          <p:cNvSpPr/>
          <p:nvPr/>
        </p:nvSpPr>
        <p:spPr>
          <a:xfrm>
            <a:off x="4041696" y="4480593"/>
            <a:ext cx="534694" cy="169278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4B09FF3E-054E-4410-9ACE-9586CBBEE14C}"/>
              </a:ext>
            </a:extLst>
          </p:cNvPr>
          <p:cNvSpPr/>
          <p:nvPr/>
        </p:nvSpPr>
        <p:spPr>
          <a:xfrm>
            <a:off x="3827196" y="4468350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B36F8B40-A06D-4D64-BDA3-F056224942E5}"/>
              </a:ext>
            </a:extLst>
          </p:cNvPr>
          <p:cNvSpPr/>
          <p:nvPr/>
        </p:nvSpPr>
        <p:spPr>
          <a:xfrm>
            <a:off x="3116621" y="5773906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39EE615-1658-49AD-A3F0-0783230E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943" y="5210659"/>
            <a:ext cx="2358375" cy="229473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6594716-2887-4D00-96AD-0B6A96E5ADC7}"/>
              </a:ext>
            </a:extLst>
          </p:cNvPr>
          <p:cNvSpPr txBox="1"/>
          <p:nvPr/>
        </p:nvSpPr>
        <p:spPr>
          <a:xfrm>
            <a:off x="1289316" y="4242936"/>
            <a:ext cx="314325" cy="1692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500" b="1" spc="-30" dirty="0"/>
              <a:t>학번</a:t>
            </a:r>
          </a:p>
        </p:txBody>
      </p:sp>
    </p:spTree>
    <p:extLst>
      <p:ext uri="{BB962C8B-B14F-4D97-AF65-F5344CB8AC3E}">
        <p14:creationId xmlns:p14="http://schemas.microsoft.com/office/powerpoint/2010/main" val="293199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95562" y="5912839"/>
            <a:ext cx="6038320" cy="345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심사위원의 서명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도장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들어간 인준서 원본의 스캔 파일 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</a:t>
            </a:r>
            <a:endParaRPr lang="en-US" altLang="ko-KR" sz="1400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디지털 파일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1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부를 각각의 파일로 업로드 </a:t>
            </a:r>
            <a:endParaRPr lang="en-US" altLang="ko-KR" sz="1400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총 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개의 파일 필수</a:t>
            </a:r>
            <a:endParaRPr lang="en-US" altLang="ko-KR" sz="1400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파일은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pdf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확장자 파일만 업로드 가능합니다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파일의 제목은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‘제출자이름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논문제목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형식으로 제출해 주시기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권장사항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원문등록’시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논문 디지털 파일의 제목은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‘제출자이름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논문제목’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형식으로 제출해 주시기 바랍니다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홍길동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호부호형의 정의와 의의’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권장사항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원문등록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 논문 디지털 파일은 </a:t>
            </a:r>
            <a:r>
              <a:rPr lang="en-US" altLang="ko-KR" sz="1200" b="1" u="sng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hwp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pdf</a:t>
            </a:r>
            <a:r>
              <a:rPr lang="en-US" altLang="ko-KR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확장자 파일로만 업로드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(doc, ppt, txt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파일의 경우 변환 시 페이지 오류 발생 가능성 있음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권고 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pdf)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원문의 크기가 너무 커 여러 크기로 업로드 해야 하는 경우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도서관으로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연락바랍니다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업로드에 문제가 발생한 경우</a:t>
            </a:r>
            <a:r>
              <a:rPr lang="en-US" altLang="ko-KR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도서관에 연락하여 도움을 받습니다</a:t>
            </a:r>
            <a:r>
              <a:rPr lang="en-US" altLang="ko-KR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 업로드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59FB0F4-CCA3-43F7-92FC-5C55B3B248C0}"/>
              </a:ext>
            </a:extLst>
          </p:cNvPr>
          <p:cNvGrpSpPr/>
          <p:nvPr/>
        </p:nvGrpSpPr>
        <p:grpSpPr>
          <a:xfrm>
            <a:off x="169125" y="961454"/>
            <a:ext cx="6536949" cy="4838527"/>
            <a:chOff x="169125" y="961454"/>
            <a:chExt cx="6536949" cy="4838527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0FA3DD6-5622-45FC-8909-D3ECB5BF9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25" y="961454"/>
              <a:ext cx="6536949" cy="4838527"/>
            </a:xfrm>
            <a:prstGeom prst="rect">
              <a:avLst/>
            </a:prstGeom>
          </p:spPr>
        </p:pic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924A76C1-7312-42E9-830E-D36FDB6C4EC8}"/>
                </a:ext>
              </a:extLst>
            </p:cNvPr>
            <p:cNvGrpSpPr/>
            <p:nvPr/>
          </p:nvGrpSpPr>
          <p:grpSpPr>
            <a:xfrm>
              <a:off x="5045140" y="3964715"/>
              <a:ext cx="986590" cy="1534978"/>
              <a:chOff x="5974650" y="7278838"/>
              <a:chExt cx="986590" cy="153497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A79B1C-FAC0-49E6-B55B-87727F2B3B25}"/>
                  </a:ext>
                </a:extLst>
              </p:cNvPr>
              <p:cNvSpPr txBox="1"/>
              <p:nvPr/>
            </p:nvSpPr>
            <p:spPr>
              <a:xfrm>
                <a:off x="5974650" y="7278838"/>
                <a:ext cx="830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rgbClr val="FF0000"/>
                    </a:solidFill>
                  </a:rPr>
                  <a:t>파일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1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7BE48A-B2E7-4590-AE2A-0A4C1C3F0B55}"/>
                  </a:ext>
                </a:extLst>
              </p:cNvPr>
              <p:cNvSpPr txBox="1"/>
              <p:nvPr/>
            </p:nvSpPr>
            <p:spPr>
              <a:xfrm>
                <a:off x="5974650" y="8444484"/>
                <a:ext cx="986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rgbClr val="FF0000"/>
                    </a:solidFill>
                  </a:rPr>
                  <a:t>파일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2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27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3386" y="2373636"/>
            <a:ext cx="6237729" cy="12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400" b="1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4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등록 </a:t>
            </a:r>
            <a:endParaRPr lang="en-US" altLang="ko-KR" sz="1400" b="1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심사위원의 서명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도장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들어간 인준서 원본의 스캔 파일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부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파일은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pdf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확장자 파일만 업로드 가능합니다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파일의 제목은 ‘제출자이름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논문제목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형식으로 제출해 주시기 바랍니다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권장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3592" y="9549604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7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 업로드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59FB0F4-CCA3-43F7-92FC-5C55B3B248C0}"/>
              </a:ext>
            </a:extLst>
          </p:cNvPr>
          <p:cNvGrpSpPr/>
          <p:nvPr/>
        </p:nvGrpSpPr>
        <p:grpSpPr>
          <a:xfrm>
            <a:off x="145399" y="918709"/>
            <a:ext cx="6536949" cy="1430656"/>
            <a:chOff x="169125" y="3255645"/>
            <a:chExt cx="6536949" cy="143065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0FA3DD6-5622-45FC-8909-D3ECB5BF9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5" b="23017"/>
            <a:stretch/>
          </p:blipFill>
          <p:spPr>
            <a:xfrm>
              <a:off x="169125" y="3255645"/>
              <a:ext cx="6536949" cy="143065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A79B1C-FAC0-49E6-B55B-87727F2B3B25}"/>
                </a:ext>
              </a:extLst>
            </p:cNvPr>
            <p:cNvSpPr txBox="1"/>
            <p:nvPr/>
          </p:nvSpPr>
          <p:spPr>
            <a:xfrm>
              <a:off x="5045140" y="3964715"/>
              <a:ext cx="83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FF0000"/>
                  </a:solidFill>
                </a:rPr>
                <a:t>파일</a:t>
              </a:r>
              <a:r>
                <a:rPr lang="en-US" altLang="ko-KR" dirty="0">
                  <a:solidFill>
                    <a:srgbClr val="FF0000"/>
                  </a:solidFill>
                </a:rPr>
                <a:t>1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34D5AB-EE95-47A1-9521-FBB322152AE0}"/>
              </a:ext>
            </a:extLst>
          </p:cNvPr>
          <p:cNvSpPr/>
          <p:nvPr/>
        </p:nvSpPr>
        <p:spPr>
          <a:xfrm>
            <a:off x="283387" y="1332504"/>
            <a:ext cx="90723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5B19DA2-DDE1-4A6B-8702-E54BCC038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06" y="3950996"/>
            <a:ext cx="2443274" cy="286125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E80929E-9026-48F2-A7E5-4D407B86B1D4}"/>
              </a:ext>
            </a:extLst>
          </p:cNvPr>
          <p:cNvSpPr/>
          <p:nvPr/>
        </p:nvSpPr>
        <p:spPr>
          <a:xfrm>
            <a:off x="4000500" y="4157790"/>
            <a:ext cx="2520615" cy="5379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공학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이학 등 </a:t>
            </a:r>
            <a:r>
              <a:rPr lang="ko-KR" altLang="en-US" sz="1200" kern="0" dirty="0" err="1">
                <a:solidFill>
                  <a:srgbClr val="FC522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학위종명</a:t>
            </a:r>
            <a:r>
              <a:rPr lang="ko-KR" altLang="en-US" sz="1200" kern="0" dirty="0">
                <a:solidFill>
                  <a:srgbClr val="FC522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확인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 대학원의 양식우선 확인 바랍니다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 대학원 홈페이지에서 확인가능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제출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(=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포털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논문명과 동일하게 작성 필요 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띄어쓰기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문장부호 동일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영문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논문명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동일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심사위원 자필 서명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우선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도장 사용 가능 여부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-&gt;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확인 필요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제목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변경시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-&gt;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제목변경신청 서 작성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인준서의 경우 다시 받아 제출하기 어려우니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제출전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확인 필수 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BD81A61-313F-4FD6-8163-00651D4DF7F2}"/>
              </a:ext>
            </a:extLst>
          </p:cNvPr>
          <p:cNvCxnSpPr>
            <a:cxnSpLocks/>
          </p:cNvCxnSpPr>
          <p:nvPr/>
        </p:nvCxnSpPr>
        <p:spPr>
          <a:xfrm>
            <a:off x="2387111" y="4846640"/>
            <a:ext cx="1613389" cy="923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F99EE31-74A3-4A7C-BC7D-7F5231FFBD3E}"/>
              </a:ext>
            </a:extLst>
          </p:cNvPr>
          <p:cNvCxnSpPr>
            <a:cxnSpLocks/>
          </p:cNvCxnSpPr>
          <p:nvPr/>
        </p:nvCxnSpPr>
        <p:spPr>
          <a:xfrm>
            <a:off x="1457492" y="4142329"/>
            <a:ext cx="2543008" cy="227831"/>
          </a:xfrm>
          <a:prstGeom prst="bentConnector3">
            <a:avLst>
              <a:gd name="adj1" fmla="val 8737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59551732-C11E-40CF-9B24-07992066B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06" y="6918822"/>
            <a:ext cx="2443274" cy="2861258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A14794A-22CF-4446-A8FC-D082F21A1103}"/>
              </a:ext>
            </a:extLst>
          </p:cNvPr>
          <p:cNvCxnSpPr>
            <a:cxnSpLocks/>
          </p:cNvCxnSpPr>
          <p:nvPr/>
        </p:nvCxnSpPr>
        <p:spPr>
          <a:xfrm>
            <a:off x="2575909" y="5916707"/>
            <a:ext cx="1424591" cy="1372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5C69D000-62ED-446D-8968-74BA7AA2B16B}"/>
              </a:ext>
            </a:extLst>
          </p:cNvPr>
          <p:cNvCxnSpPr>
            <a:cxnSpLocks/>
          </p:cNvCxnSpPr>
          <p:nvPr/>
        </p:nvCxnSpPr>
        <p:spPr>
          <a:xfrm flipV="1">
            <a:off x="2728996" y="6687320"/>
            <a:ext cx="1271504" cy="886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0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C66F5EF-5F41-47C7-AF28-342B1465F925}"/>
              </a:ext>
            </a:extLst>
          </p:cNvPr>
          <p:cNvSpPr/>
          <p:nvPr/>
        </p:nvSpPr>
        <p:spPr>
          <a:xfrm>
            <a:off x="372825" y="6256420"/>
            <a:ext cx="6112350" cy="270710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8450" y="2128115"/>
            <a:ext cx="6345432" cy="436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4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원문 등록</a:t>
            </a:r>
            <a:endParaRPr lang="en-US" altLang="ko-KR" sz="1400" b="1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제출하려는 논문 원문 파일 제출 필수</a:t>
            </a: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</a:t>
            </a:r>
            <a:r>
              <a:rPr lang="ko-KR" altLang="en-US" sz="1200" kern="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겉표지</a:t>
            </a:r>
            <a:r>
              <a:rPr lang="ko-KR" altLang="en-US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속표지 </a:t>
            </a:r>
            <a:r>
              <a:rPr lang="en-US" altLang="ko-KR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제출서 </a:t>
            </a:r>
            <a:r>
              <a:rPr lang="en-US" altLang="ko-KR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00" kern="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순서 확인 및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 모두 필수</a:t>
            </a: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겉표지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=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속표지 동일하게 제출 </a:t>
            </a: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표지에 있는 </a:t>
            </a: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학위명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학과명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확인 필수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영문으로 논문 작성시 양식에 맞는지 </a:t>
            </a: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학과명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맞는지 다시 한번 확인 필수 입니다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이전 제출 논문 확인보다 </a:t>
            </a: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문의하는 것이 더 정확합니다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내에 있는 인준서의 경우 위원 성함과 사인 모두 없어야 함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빈칸으로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4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 파일 내 쪽번호</a:t>
            </a:r>
            <a:r>
              <a:rPr lang="ko-KR" altLang="en-US" sz="14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4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목차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초록 까지 로마자 소문자로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 </a:t>
            </a:r>
            <a:r>
              <a:rPr lang="en-US" altLang="ko-KR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i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xi)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쪽번호 필수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하이픈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(-)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 안 됨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본문 시작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부터 끝까지는 아라비아 숫자로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(1.2.3)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쪽번호 필수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하이픈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(-)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안 됨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fontAlgn="base" latinLnBrk="1">
              <a:lnSpc>
                <a:spcPct val="20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1200" b="1" u="sng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 업로드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59FB0F4-CCA3-43F7-92FC-5C55B3B248C0}"/>
              </a:ext>
            </a:extLst>
          </p:cNvPr>
          <p:cNvGrpSpPr/>
          <p:nvPr/>
        </p:nvGrpSpPr>
        <p:grpSpPr>
          <a:xfrm>
            <a:off x="145399" y="851742"/>
            <a:ext cx="6536949" cy="1174643"/>
            <a:chOff x="169125" y="4625338"/>
            <a:chExt cx="6536949" cy="117464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0FA3DD6-5622-45FC-8909-D3ECB5BF9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23"/>
            <a:stretch/>
          </p:blipFill>
          <p:spPr>
            <a:xfrm>
              <a:off x="169125" y="4625338"/>
              <a:ext cx="6536949" cy="117464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7BE48A-B2E7-4590-AE2A-0A4C1C3F0B55}"/>
                </a:ext>
              </a:extLst>
            </p:cNvPr>
            <p:cNvSpPr txBox="1"/>
            <p:nvPr/>
          </p:nvSpPr>
          <p:spPr>
            <a:xfrm>
              <a:off x="5045140" y="5130361"/>
              <a:ext cx="986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FF0000"/>
                  </a:solidFill>
                </a:rPr>
                <a:t>파일</a:t>
              </a:r>
              <a:r>
                <a:rPr lang="en-US" altLang="ko-KR" dirty="0">
                  <a:solidFill>
                    <a:srgbClr val="FF0000"/>
                  </a:solidFill>
                </a:rPr>
                <a:t>2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F945861-35CC-40B1-89E5-3B9A396FF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74" y="6699893"/>
            <a:ext cx="2486025" cy="15430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657485D-9D0F-417B-9FBC-F6B7AD64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6731398"/>
            <a:ext cx="2614736" cy="151154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63352C-18E0-4609-ABFA-6C3453537A89}"/>
              </a:ext>
            </a:extLst>
          </p:cNvPr>
          <p:cNvSpPr/>
          <p:nvPr/>
        </p:nvSpPr>
        <p:spPr>
          <a:xfrm>
            <a:off x="824682" y="8173040"/>
            <a:ext cx="1922321" cy="48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  <a:r>
              <a:rPr lang="en-US" altLang="ko-KR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– </a:t>
            </a: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본문시작 전</a:t>
            </a:r>
            <a:endParaRPr lang="en-US" altLang="ko-KR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B6D847D-F070-4036-A299-FE19AD6B036F}"/>
              </a:ext>
            </a:extLst>
          </p:cNvPr>
          <p:cNvSpPr/>
          <p:nvPr/>
        </p:nvSpPr>
        <p:spPr>
          <a:xfrm>
            <a:off x="3629694" y="8173040"/>
            <a:ext cx="2428870" cy="48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본문시작</a:t>
            </a:r>
            <a:r>
              <a:rPr lang="en-US" altLang="ko-KR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끝까지</a:t>
            </a:r>
            <a:endParaRPr lang="en-US" altLang="ko-KR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114E10-3E54-463F-AE8B-2444E0852D9C}"/>
              </a:ext>
            </a:extLst>
          </p:cNvPr>
          <p:cNvSpPr/>
          <p:nvPr/>
        </p:nvSpPr>
        <p:spPr>
          <a:xfrm>
            <a:off x="288450" y="851742"/>
            <a:ext cx="90723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48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740442"/>
            <a:ext cx="5948081" cy="453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정보란 논문의 제목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저자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주제어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초록 등 논문에 대한 서지 정보를 의미합니다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정보는 검색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목록 등을 위해 사용되는 정보로 정확하게 입력해주시기 바랍니다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항목별 입력 도움말을 확인하면서 각 항목을 차례로 입력합니다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* 표시된 항목은 필수 입력 사항이므로 반드시 입력합니다</a:t>
            </a:r>
            <a:r>
              <a:rPr lang="en-US" altLang="ko-KR" sz="12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다국어 입력을 통해 기존의 영문 입력만이 아닌 각종 언어를 입력할 수 있습니다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200000"/>
              </a:lnSpc>
            </a:pP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제목은 </a:t>
            </a:r>
            <a:r>
              <a:rPr lang="ko-KR" altLang="en-US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대학원에 제출한 제목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포털에 입력한 제목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en-US" altLang="ko-KR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=</a:t>
            </a:r>
            <a:r>
              <a:rPr lang="ko-KR" altLang="en-US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디지털 파일 내에 작성된 </a:t>
            </a:r>
            <a:endParaRPr lang="en-US" altLang="ko-KR" sz="1200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200000"/>
              </a:lnSpc>
            </a:pPr>
            <a:r>
              <a:rPr lang="ko-KR" altLang="en-US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제목 </a:t>
            </a:r>
            <a:r>
              <a:rPr lang="en-US" altLang="ko-KR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ko-KR" altLang="en-US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온라인 제출 시 메타정보에 입력할 제목</a:t>
            </a:r>
            <a:r>
              <a:rPr lang="ko-KR" altLang="en-US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모두 </a:t>
            </a:r>
            <a:r>
              <a:rPr lang="ko-KR" altLang="en-US" sz="14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일치</a:t>
            </a:r>
            <a:r>
              <a:rPr lang="ko-KR" altLang="en-US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해야 합니다</a:t>
            </a: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fontAlgn="base" latinLnBrk="1">
              <a:lnSpc>
                <a:spcPct val="20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포털 입력제목 확인은 각 대학원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문의</a:t>
            </a:r>
            <a:endParaRPr lang="en-US" altLang="ko-KR" sz="1200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20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기존에 국문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영문 제목을 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포털에 입력하지 않았을 경우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온라인 제출 시 국문 혹은 영문 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제목을 추가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하시려면 각 대학원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제목 변경신청서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을 제출하여 제목 추가를 허가를 받으신 후에 온라인 제출처리가 가능합니다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9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(5)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논문정보등록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2AA27B0-8E59-402F-8EE0-2406C3AB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6" y="650644"/>
            <a:ext cx="5655699" cy="40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4928</TotalTime>
  <Words>2455</Words>
  <Application>Microsoft Office PowerPoint</Application>
  <PresentationFormat>A4 용지(210x297mm)</PresentationFormat>
  <Paragraphs>291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Noto Sans CJK KR Regular</vt:lpstr>
      <vt:lpstr>나눔고딕 ExtraBold</vt:lpstr>
      <vt:lpstr>나눔스퀘어</vt:lpstr>
      <vt:lpstr>나눔스퀘어 Bold</vt:lpstr>
      <vt:lpstr>나눔스퀘어_ac ExtraBold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SM-PC</dc:creator>
  <cp:lastModifiedBy>SMU</cp:lastModifiedBy>
  <cp:revision>320</cp:revision>
  <cp:lastPrinted>2024-12-06T04:19:57Z</cp:lastPrinted>
  <dcterms:created xsi:type="dcterms:W3CDTF">2020-09-14T05:38:50Z</dcterms:created>
  <dcterms:modified xsi:type="dcterms:W3CDTF">2025-12-09T00:11:32Z</dcterms:modified>
</cp:coreProperties>
</file>